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305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304" r:id="rId34"/>
    <p:sldId id="303" r:id="rId35"/>
    <p:sldId id="290" r:id="rId36"/>
    <p:sldId id="307" r:id="rId37"/>
    <p:sldId id="306" r:id="rId38"/>
    <p:sldId id="291" r:id="rId39"/>
    <p:sldId id="292" r:id="rId40"/>
    <p:sldId id="293" r:id="rId41"/>
    <p:sldId id="300" r:id="rId42"/>
    <p:sldId id="294" r:id="rId43"/>
    <p:sldId id="295" r:id="rId44"/>
    <p:sldId id="296" r:id="rId45"/>
    <p:sldId id="308" r:id="rId46"/>
    <p:sldId id="297" r:id="rId47"/>
    <p:sldId id="309" r:id="rId48"/>
    <p:sldId id="310" r:id="rId49"/>
    <p:sldId id="312" r:id="rId50"/>
    <p:sldId id="311" r:id="rId51"/>
    <p:sldId id="298" r:id="rId52"/>
    <p:sldId id="299" r:id="rId53"/>
    <p:sldId id="301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9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7E2D4-233D-4009-852E-75E646315F7F}" type="datetimeFigureOut">
              <a:rPr lang="en-PH" smtClean="0"/>
              <a:t>23/07/2018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75A9C-252D-477A-9B6A-6D5725B876B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17596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EE0A-64A1-4613-94C6-1DFB0890FDCB}" type="datetime1">
              <a:rPr lang="en-PH" smtClean="0"/>
              <a:t>23/07/2018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AF7D3-4941-4166-83B3-6409E505303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12891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DB38F-08AE-4ABA-B0E0-E99F10683FCB}" type="datetime1">
              <a:rPr lang="en-PH" smtClean="0"/>
              <a:t>23/07/2018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AF7D3-4941-4166-83B3-6409E505303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39012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5C7F-297A-4B47-9F6A-111D613DAC4F}" type="datetime1">
              <a:rPr lang="en-PH" smtClean="0"/>
              <a:t>23/07/2018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AF7D3-4941-4166-83B3-6409E505303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781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D1E9C-2C32-43FA-A433-AE35E7DBD679}" type="datetime1">
              <a:rPr lang="en-PH" smtClean="0"/>
              <a:t>23/07/2018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AF7D3-4941-4166-83B3-6409E505303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35511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B861-ACD2-42EC-A33F-B583BFD336CB}" type="datetime1">
              <a:rPr lang="en-PH" smtClean="0"/>
              <a:t>23/07/2018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AF7D3-4941-4166-83B3-6409E505303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31919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A0576-C221-4B3C-BE51-2A5E0049A4D4}" type="datetime1">
              <a:rPr lang="en-PH" smtClean="0"/>
              <a:t>23/07/2018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AF7D3-4941-4166-83B3-6409E505303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9660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0958-D5A0-4CF2-A988-08AB899216F1}" type="datetime1">
              <a:rPr lang="en-PH" smtClean="0"/>
              <a:t>23/07/2018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AF7D3-4941-4166-83B3-6409E505303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6709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6461-C079-4203-A7D5-18979FAF1009}" type="datetime1">
              <a:rPr lang="en-PH" smtClean="0"/>
              <a:t>23/07/2018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AF7D3-4941-4166-83B3-6409E505303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36024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1E83-6E4B-4D5E-9B9A-B0D6B062C672}" type="datetime1">
              <a:rPr lang="en-PH" smtClean="0"/>
              <a:t>23/07/2018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AF7D3-4941-4166-83B3-6409E505303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86009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74B71-B80C-4DEF-85CB-4BE9636DD902}" type="datetime1">
              <a:rPr lang="en-PH" smtClean="0"/>
              <a:t>23/07/2018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AF7D3-4941-4166-83B3-6409E505303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7228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5C237-644B-46F9-8BFA-DA6DB8E9DD43}" type="datetime1">
              <a:rPr lang="en-PH" smtClean="0"/>
              <a:t>23/07/2018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AF7D3-4941-4166-83B3-6409E505303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2504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8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4469B-ECD2-484A-B530-D95870C2554D}" type="datetime1">
              <a:rPr lang="en-PH" smtClean="0"/>
              <a:t>23/07/2018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PH" smtClean="0"/>
              <a:t>Juan Caser, DW7LFU</a:t>
            </a:r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AF7D3-4941-4166-83B3-6409E505303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9376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er.ham-digital.org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51510" y="1481436"/>
            <a:ext cx="88613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Introduction to Digital Voice Modes</a:t>
            </a:r>
            <a:br>
              <a:rPr lang="en-US" sz="4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4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and DMR</a:t>
            </a:r>
            <a:r>
              <a:rPr lang="en-US" sz="4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Primer</a:t>
            </a:r>
            <a:endParaRPr lang="en-US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7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Utilizes C4FM 4-level FSK Technology to transmit digital voice and data over the Amateur radio bands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  <a:p>
            <a:r>
              <a:rPr lang="en-US" dirty="0" err="1" smtClean="0"/>
              <a:t>Yaesu’s</a:t>
            </a:r>
            <a:r>
              <a:rPr lang="en-US" dirty="0" smtClean="0"/>
              <a:t> </a:t>
            </a:r>
            <a:r>
              <a:rPr lang="en-US" dirty="0"/>
              <a:t>proprietary </a:t>
            </a:r>
            <a:r>
              <a:rPr lang="en-US" dirty="0" smtClean="0"/>
              <a:t>technology</a:t>
            </a:r>
            <a:r>
              <a:rPr lang="en-US" dirty="0"/>
              <a:t> </a:t>
            </a:r>
            <a:r>
              <a:rPr lang="en-US" dirty="0" smtClean="0"/>
              <a:t>thus making them the sole manufacturer of Fusion radio.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793" y="465774"/>
            <a:ext cx="4976414" cy="84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1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644486"/>
            <a:ext cx="12192000" cy="96727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WILL BE DISCUSSED ON NEXT TOPIC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239" y="194663"/>
            <a:ext cx="3197935" cy="199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7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3675"/>
            <a:ext cx="10515600" cy="1325563"/>
          </a:xfrm>
        </p:spPr>
        <p:txBody>
          <a:bodyPr/>
          <a:lstStyle/>
          <a:p>
            <a:pPr algn="ctr"/>
            <a:r>
              <a:rPr lang="en-PH" dirty="0">
                <a:latin typeface="Cambria" panose="02040503050406030204" pitchFamily="18" charset="0"/>
                <a:ea typeface="Cambria" panose="02040503050406030204" pitchFamily="18" charset="0"/>
              </a:rPr>
              <a:t>TECH SPEC COMPARISON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>
                <a:latin typeface="Cambria" panose="02040503050406030204" pitchFamily="18" charset="0"/>
                <a:ea typeface="Cambria" panose="02040503050406030204" pitchFamily="18" charset="0"/>
              </a:rPr>
              <a:t>Juan Caser, DW7LFU</a:t>
            </a:r>
            <a:endParaRPr lang="en-PH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4674"/>
              </p:ext>
            </p:extLst>
          </p:nvPr>
        </p:nvGraphicFramePr>
        <p:xfrm>
          <a:off x="478808" y="1407402"/>
          <a:ext cx="11294092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876">
                  <a:extLst>
                    <a:ext uri="{9D8B030D-6E8A-4147-A177-3AD203B41FA5}">
                      <a16:colId xmlns:a16="http://schemas.microsoft.com/office/drawing/2014/main" val="3893647156"/>
                    </a:ext>
                  </a:extLst>
                </a:gridCol>
                <a:gridCol w="2726106">
                  <a:extLst>
                    <a:ext uri="{9D8B030D-6E8A-4147-A177-3AD203B41FA5}">
                      <a16:colId xmlns:a16="http://schemas.microsoft.com/office/drawing/2014/main" val="1823701412"/>
                    </a:ext>
                  </a:extLst>
                </a:gridCol>
                <a:gridCol w="2516405">
                  <a:extLst>
                    <a:ext uri="{9D8B030D-6E8A-4147-A177-3AD203B41FA5}">
                      <a16:colId xmlns:a16="http://schemas.microsoft.com/office/drawing/2014/main" val="4062022636"/>
                    </a:ext>
                  </a:extLst>
                </a:gridCol>
                <a:gridCol w="2306705">
                  <a:extLst>
                    <a:ext uri="{9D8B030D-6E8A-4147-A177-3AD203B41FA5}">
                      <a16:colId xmlns:a16="http://schemas.microsoft.com/office/drawing/2014/main" val="3598081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D-STAR</a:t>
                      </a:r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DMR</a:t>
                      </a:r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Fusion</a:t>
                      </a:r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49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Vocoder (see note)</a:t>
                      </a:r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AMBE+</a:t>
                      </a:r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AMBE+2</a:t>
                      </a:r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AMBE+2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022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Forward Error Corr.</a:t>
                      </a:r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Voice Only</a:t>
                      </a:r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Voice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Voice 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219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Modulation</a:t>
                      </a:r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GMSK</a:t>
                      </a:r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4FSK</a:t>
                      </a:r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C4FM</a:t>
                      </a:r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064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Multiplex Method</a:t>
                      </a:r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FDMA</a:t>
                      </a:r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TDMA</a:t>
                      </a:r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FDMA</a:t>
                      </a:r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5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Transmission Rate</a:t>
                      </a:r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4.8</a:t>
                      </a:r>
                      <a:r>
                        <a:rPr lang="en-PH" baseline="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kbps</a:t>
                      </a:r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4.8 kbps x 2</a:t>
                      </a:r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9.6 kbps</a:t>
                      </a:r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14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Bandwidth</a:t>
                      </a:r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6.25 kHz</a:t>
                      </a:r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12.5 kHz</a:t>
                      </a:r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12.5 kHz</a:t>
                      </a:r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98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Channels supported</a:t>
                      </a:r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382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Standard Developer</a:t>
                      </a:r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JARL</a:t>
                      </a:r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ETSI</a:t>
                      </a:r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err="1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Yaesu</a:t>
                      </a:r>
                      <a:endParaRPr lang="en-PH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06133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514340" y="4790644"/>
            <a:ext cx="52230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GMSK</a:t>
            </a: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 	Gaussian </a:t>
            </a:r>
            <a:r>
              <a:rPr lang="en-PH" dirty="0">
                <a:latin typeface="Cambria" panose="02040503050406030204" pitchFamily="18" charset="0"/>
                <a:ea typeface="Cambria" panose="02040503050406030204" pitchFamily="18" charset="0"/>
              </a:rPr>
              <a:t>Minimum Shift </a:t>
            </a: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Keying</a:t>
            </a:r>
          </a:p>
          <a:p>
            <a:r>
              <a:rPr lang="en-PH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4FSK</a:t>
            </a: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	4-level Frequency Shift </a:t>
            </a:r>
            <a:b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PH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C4FM</a:t>
            </a: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	Continuous 4-level Frequency Modulation</a:t>
            </a:r>
            <a:b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PH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FDMA</a:t>
            </a: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	Frequency Division Multiple Access</a:t>
            </a:r>
            <a:b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PH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TDMA</a:t>
            </a: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	Time Division Multiple Access</a:t>
            </a: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48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510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PH" sz="8000" dirty="0" smtClean="0">
                <a:latin typeface="Cambria" panose="02040503050406030204" pitchFamily="18" charset="0"/>
                <a:ea typeface="Cambria" panose="02040503050406030204" pitchFamily="18" charset="0"/>
              </a:rPr>
              <a:t>Q &amp; A</a:t>
            </a:r>
            <a:endParaRPr lang="en-PH" sz="8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6117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  <p:sp>
        <p:nvSpPr>
          <p:cNvPr id="5" name="Rectangle 4"/>
          <p:cNvSpPr/>
          <p:nvPr/>
        </p:nvSpPr>
        <p:spPr>
          <a:xfrm>
            <a:off x="0" y="1447146"/>
            <a:ext cx="12192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Digital Mobile Radio  PRIMER</a:t>
            </a:r>
            <a:endParaRPr lang="en-US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07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WHAT IS DMR?</a:t>
            </a: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Stands for </a:t>
            </a:r>
            <a:r>
              <a:rPr lang="en-US" u="sng" dirty="0">
                <a:latin typeface="Cambria" panose="02040503050406030204" pitchFamily="18" charset="0"/>
                <a:ea typeface="Cambria" panose="02040503050406030204" pitchFamily="18" charset="0"/>
              </a:rPr>
              <a:t>Digital Mobile Radio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Its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an international digital radio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standard created by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US" u="sng" dirty="0">
                <a:latin typeface="Cambria" panose="02040503050406030204" pitchFamily="18" charset="0"/>
                <a:ea typeface="Cambria" panose="02040503050406030204" pitchFamily="18" charset="0"/>
              </a:rPr>
              <a:t>European Telecommunications Standards Institute (</a:t>
            </a:r>
            <a:r>
              <a:rPr lang="en-US" u="sng" dirty="0" smtClean="0">
                <a:latin typeface="Cambria" panose="02040503050406030204" pitchFamily="18" charset="0"/>
                <a:ea typeface="Cambria" panose="02040503050406030204" pitchFamily="18" charset="0"/>
              </a:rPr>
              <a:t>ETSI)</a:t>
            </a:r>
            <a:endParaRPr lang="en-PH" u="sng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8116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WHY WAS IT CREATED?</a:t>
            </a: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More than a decade ago, vendors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and users of radio systems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realized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that the existing analog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trunking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standards required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updates.</a:t>
            </a: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Improved voice quality</a:t>
            </a:r>
            <a:b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Improved functionality such as Location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information</a:t>
            </a:r>
            <a:b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Improved security (i.e. Authentication and Encryption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b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Improved channel efficiency (2 slot TDMA)</a:t>
            </a: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9886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THE BAD, THE GOOD AND THE UGLY</a:t>
            </a: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ETSI DMR Standard defines three different tiers</a:t>
            </a:r>
            <a:b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Tier I</a:t>
            </a: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Tier II</a:t>
            </a: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Tier III</a:t>
            </a:r>
            <a:b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5084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THE BAD, TIER I</a:t>
            </a: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Unlicensed</a:t>
            </a:r>
            <a:b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Works in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Simplex only and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on public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frequencies</a:t>
            </a:r>
            <a:b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Best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for individuals, recreation, small retail, or other situations that do not require wide area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coverage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512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  <p:pic>
        <p:nvPicPr>
          <p:cNvPr id="6" name="Content Placeholder 3" descr="PD365LF_front-view_website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83080" y="242884"/>
            <a:ext cx="2667000" cy="6113466"/>
          </a:xfrm>
        </p:spPr>
      </p:pic>
      <p:pic>
        <p:nvPicPr>
          <p:cNvPr id="7" name="Picture 6" descr="DM5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22620" y="466090"/>
            <a:ext cx="5890260" cy="589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1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DISCLAIMER</a:t>
            </a: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 am not an expert</a:t>
            </a: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 can answer some of the how's and whys</a:t>
            </a: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We will discussed general information about digital voice mode and DMR</a:t>
            </a: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Not a product endorser or model</a:t>
            </a:r>
          </a:p>
          <a:p>
            <a:endParaRPr lang="en-P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729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THE GOOD, TIER II</a:t>
            </a: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Licensed/Conventional</a:t>
            </a:r>
            <a:b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Aimed to be a </a:t>
            </a:r>
            <a:r>
              <a:rPr lang="en-US" u="sng" dirty="0">
                <a:latin typeface="Cambria" panose="02040503050406030204" pitchFamily="18" charset="0"/>
                <a:ea typeface="Cambria" panose="02040503050406030204" pitchFamily="18" charset="0"/>
              </a:rPr>
              <a:t>direct replacement for the analog conventional radio system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Systems operate under individual licenses working in Direct Mode (unit-to-unit) or using a Base Station (BS) for repeating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15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csm_PD48X_1_mit-display_website_a438e057ef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69820" y="708660"/>
            <a:ext cx="1905000" cy="5273729"/>
          </a:xfrm>
        </p:spPr>
      </p:pic>
      <p:pic>
        <p:nvPicPr>
          <p:cNvPr id="6" name="Picture 5" descr="TY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93820" y="1623060"/>
            <a:ext cx="4552950" cy="4552950"/>
          </a:xfrm>
          <a:prstGeom prst="rect">
            <a:avLst/>
          </a:prstGeom>
        </p:spPr>
      </p:pic>
      <p:pic>
        <p:nvPicPr>
          <p:cNvPr id="7" name="Picture 6" descr="MOT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1220" y="175260"/>
            <a:ext cx="5734050" cy="5734050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0802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THE UGLY, TIER III</a:t>
            </a: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Tier II with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trunked support</a:t>
            </a:r>
            <a:b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Operate under individual licenses with a controller function that automatically regulates the communications.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Supports packet data services in a variety of formats, including support for IPv4 and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IPv6.</a:t>
            </a:r>
            <a:b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Ideal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for organizations looking to migrate from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analog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trunked radio systems or who want the full benefits of managed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trunking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voice and data solution.</a:t>
            </a:r>
          </a:p>
        </p:txBody>
      </p:sp>
    </p:spTree>
    <p:extLst>
      <p:ext uri="{BB962C8B-B14F-4D97-AF65-F5344CB8AC3E}">
        <p14:creationId xmlns:p14="http://schemas.microsoft.com/office/powerpoint/2010/main" val="375492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  <p:pic>
        <p:nvPicPr>
          <p:cNvPr id="9" name="Content Placeholder 3" descr="MOTO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00350" y="643890"/>
            <a:ext cx="2438400" cy="4974336"/>
          </a:xfrm>
        </p:spPr>
      </p:pic>
      <p:pic>
        <p:nvPicPr>
          <p:cNvPr id="10" name="Picture 9" descr="HYTER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2950" y="26289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6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SO HOW DOES DMR WORKS?</a:t>
            </a: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DMR standard specifies the use of TDMA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which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stands for </a:t>
            </a:r>
            <a:r>
              <a:rPr lang="en-US" u="sng" dirty="0">
                <a:latin typeface="Cambria" panose="02040503050406030204" pitchFamily="18" charset="0"/>
                <a:ea typeface="Cambria" panose="02040503050406030204" pitchFamily="18" charset="0"/>
              </a:rPr>
              <a:t>Time Division Multiple Access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b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TDMA provides two logical channels and each 12.5-kilohertz channel space. This provides a useful doubling of capacity within the same analog channel space.</a:t>
            </a:r>
          </a:p>
          <a:p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5562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  <p:pic>
        <p:nvPicPr>
          <p:cNvPr id="5" name="Picture 2" descr="https://www.taitradioacademy.com/wp-content/uploads/2014/12/Image-21-800x45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9400" y="594360"/>
            <a:ext cx="9093200" cy="5114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321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2065"/>
            <a:ext cx="10515600" cy="1325563"/>
          </a:xfrm>
        </p:spPr>
        <p:txBody>
          <a:bodyPr/>
          <a:lstStyle/>
          <a:p>
            <a:pPr algn="ctr"/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ANALOG VS DMR TDMA</a:t>
            </a: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132" y="1118365"/>
            <a:ext cx="8809736" cy="2971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1132" y="4227672"/>
            <a:ext cx="4202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1 voice for each 12.5kHz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A single repeater for each channel</a:t>
            </a: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34176" y="4251246"/>
            <a:ext cx="4266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Divides existing channel into two timeslots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Single repeater does work of two repeaters</a:t>
            </a: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58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BENEFITS OF DMR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Its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an </a:t>
            </a:r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‘open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’ standard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and is not proprietary to a single manufacturer. This means that competition is possible between manufacturers, not only when a new system is purchased, but over the lifetime of the system. So, if you need to purchase new subscriber units there will always be multiple options and competitive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pricing.</a:t>
            </a: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smtClean="0"/>
              <a:t>Juan Caser, DW7LFU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9938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BENEFITS OF DMR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igital Audio Quality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. For the end user, one of the key benefits of DMR digital radio technology is the improvement in audio quality over analog. </a:t>
            </a: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9265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https://www.taitradioacademy.com/wp-content/uploads/2014/12/Screen-Shot-2014-12-22-at-3.44.41-p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914401"/>
            <a:ext cx="9144000" cy="5249919"/>
          </a:xfrm>
          <a:prstGeom prst="rect">
            <a:avLst/>
          </a:prstGeom>
          <a:noFill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4775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OBJECTIVES</a:t>
            </a: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TO be able to understand about the standard behind DMR</a:t>
            </a:r>
          </a:p>
          <a:p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TO be able to differentiate between digital voice modes</a:t>
            </a:r>
          </a:p>
          <a:p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TO enable user to make educated decisions when choosing or trying this systems</a:t>
            </a:r>
          </a:p>
          <a:p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TO be able to understand the pros and cons of DMR</a:t>
            </a:r>
          </a:p>
          <a:p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TO be ware of common myths that relate to DMR or Digital Voice Modes in general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8006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BENEFITS OF DMR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Data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applications.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Not only is DMR capable of transmitting voice, but the end-to-end digital nature of DMR enables data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applications.</a:t>
            </a:r>
            <a:b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514350"/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Text messaging/SMS</a:t>
            </a:r>
          </a:p>
          <a:p>
            <a:pPr marL="914400" lvl="1" indent="-514350"/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GPS</a:t>
            </a:r>
          </a:p>
          <a:p>
            <a:pPr marL="914400" lvl="1" indent="-514350"/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SCADA,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Supervisory Control and Data Acquisition</a:t>
            </a: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1" indent="-514350"/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Telemetry</a:t>
            </a:r>
          </a:p>
          <a:p>
            <a:pPr marL="914400" lvl="1" indent="-514350"/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Transmission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of IP data over the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air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9182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BENEFITS OF DMR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DMR is a TDMA technology which offers the principle benefit of two simultaneous and independent talk paths in one single 12.5 KHz channel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5351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BENEFITS OF DMR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DMR is designed for an easy migration from analog to digital by making it fit into the existing 12.5 kHz narrowband FM channels used by legacy analog systems. </a:t>
            </a: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As </a:t>
            </a:r>
            <a:r>
              <a:rPr lang="en-US" u="sng" dirty="0" smtClean="0">
                <a:latin typeface="Cambria" panose="02040503050406030204" pitchFamily="18" charset="0"/>
                <a:ea typeface="Cambria" panose="02040503050406030204" pitchFamily="18" charset="0"/>
              </a:rPr>
              <a:t>DMR uses very simple transmitters, similar to those found in analog systems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, the portables and mobiles can be operated in dual mode, analog or digital mode. This makes the migration path much simpler.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Ham Radio Cebu, Inc. TG 51578 DE DW7LFU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66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QUESTION</a:t>
            </a: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PH" sz="5400" dirty="0" smtClean="0"/>
          </a:p>
          <a:p>
            <a:pPr marL="0" indent="0" algn="ctr">
              <a:buNone/>
            </a:pPr>
            <a:r>
              <a:rPr lang="en-PH" sz="5400" dirty="0" smtClean="0">
                <a:latin typeface="Cambria" panose="02040503050406030204" pitchFamily="18" charset="0"/>
                <a:ea typeface="Cambria" panose="02040503050406030204" pitchFamily="18" charset="0"/>
              </a:rPr>
              <a:t>IS DMR A DIGITAL AMATEUR RADIO?</a:t>
            </a:r>
            <a:endParaRPr lang="en-PH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766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ANSWER</a:t>
            </a: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NO</a:t>
            </a:r>
          </a:p>
          <a:p>
            <a:pPr marL="0" indent="0" algn="ctr">
              <a:buNone/>
            </a:pP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DMR uses a standard that is catered toward commercial use.</a:t>
            </a:r>
          </a:p>
          <a:p>
            <a:pPr marL="0" indent="0" algn="ctr">
              <a:buNone/>
            </a:pP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BUT its also YES</a:t>
            </a:r>
          </a:p>
          <a:p>
            <a:pPr marL="0" indent="0" algn="ctr">
              <a:buNone/>
            </a:pP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ctr">
              <a:buNone/>
            </a:pP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Ham was able to adopt it and make it part of amateur radio.</a:t>
            </a: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9209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HOW TO GET STARTED?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Ham Radio Cebu, Inc. TG 51578 DE DW7LFU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1"/>
            <a:ext cx="105156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Get a Tier 2 capable DMR radio</a:t>
            </a:r>
          </a:p>
          <a:p>
            <a:pPr marL="514350" indent="-514350">
              <a:buFont typeface="+mj-lt"/>
              <a:buAutoNum type="arabicPeriod"/>
            </a:pPr>
            <a:r>
              <a:rPr lang="en-PH" dirty="0">
                <a:latin typeface="Cambria" panose="02040503050406030204" pitchFamily="18" charset="0"/>
                <a:ea typeface="Cambria" panose="02040503050406030204" pitchFamily="18" charset="0"/>
              </a:rPr>
              <a:t>Register for a DMR </a:t>
            </a: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ID at </a:t>
            </a:r>
            <a:r>
              <a:rPr lang="en-PH" u="sng" dirty="0" smtClean="0">
                <a:solidFill>
                  <a:schemeClr val="tx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https</a:t>
            </a:r>
            <a:r>
              <a:rPr lang="en-PH" u="sng" dirty="0">
                <a:solidFill>
                  <a:schemeClr val="tx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://register.ham-digital.org</a:t>
            </a:r>
            <a:r>
              <a:rPr lang="en-PH" u="sng" dirty="0" smtClean="0">
                <a:solidFill>
                  <a:schemeClr val="tx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/</a:t>
            </a:r>
            <a:endParaRPr lang="en-PH" u="sng" dirty="0" smtClean="0">
              <a:solidFill>
                <a:schemeClr val="tx2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Once you get your DMR ID you then update you radio with your new DMR ID and add contacts to its memory</a:t>
            </a:r>
            <a:r>
              <a:rPr lang="en-PH" dirty="0" smtClean="0">
                <a:solidFill>
                  <a:schemeClr val="tx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Get a HOTSPOT </a:t>
            </a:r>
            <a:r>
              <a:rPr lang="en-PH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PH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OPTIONAL</a:t>
            </a:r>
            <a:r>
              <a:rPr lang="en-PH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en-PH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60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510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PH" sz="8000" dirty="0" smtClean="0">
                <a:latin typeface="Cambria" panose="02040503050406030204" pitchFamily="18" charset="0"/>
                <a:ea typeface="Cambria" panose="02040503050406030204" pitchFamily="18" charset="0"/>
              </a:rPr>
              <a:t>Q &amp; A</a:t>
            </a:r>
            <a:endParaRPr lang="en-PH" sz="8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900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  <p:sp>
        <p:nvSpPr>
          <p:cNvPr id="5" name="Rectangle 4"/>
          <p:cNvSpPr/>
          <p:nvPr/>
        </p:nvSpPr>
        <p:spPr>
          <a:xfrm>
            <a:off x="0" y="1447146"/>
            <a:ext cx="12192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A Quickie </a:t>
            </a:r>
            <a:r>
              <a:rPr lang="en-US" sz="4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on </a:t>
            </a:r>
            <a:r>
              <a:rPr lang="en-US" sz="4000" b="0" cap="none" spc="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BrandMeister</a:t>
            </a:r>
            <a:endParaRPr lang="en-US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81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156" y="974551"/>
            <a:ext cx="7041687" cy="5289089"/>
          </a:xfrm>
          <a:prstGeom prst="rect">
            <a:avLst/>
          </a:prstGeom>
        </p:spPr>
      </p:pic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  <p:pic>
        <p:nvPicPr>
          <p:cNvPr id="4098" name="Picture 2" descr="https://st2.depositphotos.com/1757583/11105/i/950/depositphotos_111052886-stock-photo-amateur-radio-3d-rendering-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1095">
            <a:off x="9040007" y="467509"/>
            <a:ext cx="2407880" cy="240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08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BRANDMEISTER NETWORK?</a:t>
            </a: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>
                <a:latin typeface="Cambria" panose="02040503050406030204" pitchFamily="18" charset="0"/>
                <a:ea typeface="Cambria" panose="02040503050406030204" pitchFamily="18" charset="0"/>
              </a:rPr>
              <a:t>The Brandmeister Network was born from several worldwide hams and software engineers who joined together to create a digital repeater network consisting of master servers and peer repeaters all over the world</a:t>
            </a: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b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PH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PH" dirty="0">
                <a:latin typeface="Cambria" panose="02040503050406030204" pitchFamily="18" charset="0"/>
                <a:ea typeface="Cambria" panose="02040503050406030204" pitchFamily="18" charset="0"/>
              </a:rPr>
              <a:t>network has over 1300 repeaters and more than 3000 hotspots across the globe and it’s growing every day!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8439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>
                <a:latin typeface="Cambria" panose="02040503050406030204" pitchFamily="18" charset="0"/>
                <a:ea typeface="Cambria" panose="02040503050406030204" pitchFamily="18" charset="0"/>
              </a:rPr>
              <a:t>TERMINOLOGIES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CODEC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is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software or device that enables faster transmissions and decompresses received data</a:t>
            </a:r>
            <a:b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AMBE or </a:t>
            </a:r>
            <a:r>
              <a:rPr lang="en-PH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PH" b="1" dirty="0">
                <a:latin typeface="Cambria" panose="02040503050406030204" pitchFamily="18" charset="0"/>
                <a:ea typeface="Cambria" panose="02040503050406030204" pitchFamily="18" charset="0"/>
              </a:rPr>
              <a:t>Advanced Multi-Band Excitation</a:t>
            </a:r>
            <a:r>
              <a:rPr lang="en-PH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is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 proprietary technology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owned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by </a:t>
            </a:r>
            <a:r>
              <a:rPr lang="en-US" u="sng" dirty="0">
                <a:latin typeface="Cambria" panose="02040503050406030204" pitchFamily="18" charset="0"/>
                <a:ea typeface="Cambria" panose="02040503050406030204" pitchFamily="18" charset="0"/>
              </a:rPr>
              <a:t>Digital Voice Systems, Inc</a:t>
            </a:r>
            <a:r>
              <a:rPr lang="en-US" u="sng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and used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on most digital voice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radio</a:t>
            </a:r>
            <a:b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TRUNKING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is the use of several repeaters, on different frequencies in the same band, operating together under computer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control</a:t>
            </a: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 smtClean="0"/>
              <a:t>Juan Caser, DW7LFU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8180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>
                <a:latin typeface="Cambria" panose="02040503050406030204" pitchFamily="18" charset="0"/>
                <a:ea typeface="Cambria" panose="02040503050406030204" pitchFamily="18" charset="0"/>
              </a:rPr>
              <a:t>BRANDMEISTER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>
                <a:latin typeface="Cambria" panose="02040503050406030204" pitchFamily="18" charset="0"/>
                <a:ea typeface="Cambria" panose="02040503050406030204" pitchFamily="18" charset="0"/>
              </a:rPr>
              <a:t>Brandmeister is tailored to the Motorola TRBO technology and allows for DMR repeaters to connect worldwide via the internet and link systems together by utilizing organized </a:t>
            </a:r>
            <a:r>
              <a:rPr lang="en-PH" dirty="0" err="1">
                <a:latin typeface="Cambria" panose="02040503050406030204" pitchFamily="18" charset="0"/>
                <a:ea typeface="Cambria" panose="02040503050406030204" pitchFamily="18" charset="0"/>
              </a:rPr>
              <a:t>Talkgroups</a:t>
            </a: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3353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>
                <a:latin typeface="Cambria" panose="02040503050406030204" pitchFamily="18" charset="0"/>
                <a:ea typeface="Cambria" panose="02040503050406030204" pitchFamily="18" charset="0"/>
              </a:rPr>
              <a:t>BRANDMEISTER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PH" dirty="0">
                <a:latin typeface="Cambria" panose="02040503050406030204" pitchFamily="18" charset="0"/>
                <a:ea typeface="Cambria" panose="02040503050406030204" pitchFamily="18" charset="0"/>
              </a:rPr>
              <a:t>Brandmeister Network offers several neat features for amateur radio enthusiasts to take advantage </a:t>
            </a: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of.</a:t>
            </a:r>
            <a:b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Private Call</a:t>
            </a:r>
          </a:p>
          <a:p>
            <a:r>
              <a:rPr lang="en-PH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Talkgroups</a:t>
            </a:r>
            <a:endParaRPr lang="en-PH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APRS</a:t>
            </a:r>
            <a:r>
              <a:rPr lang="en-PH" dirty="0">
                <a:latin typeface="Cambria" panose="02040503050406030204" pitchFamily="18" charset="0"/>
                <a:ea typeface="Cambria" panose="02040503050406030204" pitchFamily="18" charset="0"/>
              </a:rPr>
              <a:t>, Automatic Packet Reporting </a:t>
            </a: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System</a:t>
            </a:r>
          </a:p>
          <a:p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SMS </a:t>
            </a:r>
            <a:r>
              <a:rPr lang="en-PH" dirty="0">
                <a:latin typeface="Cambria" panose="02040503050406030204" pitchFamily="18" charset="0"/>
                <a:ea typeface="Cambria" panose="02040503050406030204" pitchFamily="18" charset="0"/>
              </a:rPr>
              <a:t>Text </a:t>
            </a: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Messaging</a:t>
            </a:r>
          </a:p>
          <a:p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D-Star Gateway</a:t>
            </a:r>
          </a:p>
          <a:p>
            <a:r>
              <a:rPr lang="en-PH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Echolink</a:t>
            </a: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 Gateway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9507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795"/>
            <a:ext cx="10515600" cy="1325563"/>
          </a:xfrm>
        </p:spPr>
        <p:txBody>
          <a:bodyPr/>
          <a:lstStyle/>
          <a:p>
            <a:pPr algn="ctr"/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BRANDMEISTER NETWORK</a:t>
            </a: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23708"/>
            <a:ext cx="8686800" cy="4889229"/>
          </a:xfrm>
          <a:prstGeom prst="rect">
            <a:avLst/>
          </a:prstGeom>
        </p:spPr>
      </p:pic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0049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600200"/>
            <a:ext cx="8229600" cy="2667000"/>
          </a:xfrm>
        </p:spPr>
        <p:txBody>
          <a:bodyPr>
            <a:normAutofit/>
          </a:bodyPr>
          <a:lstStyle/>
          <a:p>
            <a:pPr algn="ctr"/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SO HOW CAN I CONNECT TO BRANDMEISTER?</a:t>
            </a: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0057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" y="1124952"/>
            <a:ext cx="4576916" cy="17735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523" y="2755583"/>
            <a:ext cx="3040644" cy="3581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76" y="555992"/>
            <a:ext cx="2343150" cy="2343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530" y="1702435"/>
            <a:ext cx="3962400" cy="3962400"/>
          </a:xfrm>
          <a:prstGeom prst="rect">
            <a:avLst/>
          </a:prstGeom>
        </p:spPr>
      </p:pic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5070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490" y="365125"/>
            <a:ext cx="10515600" cy="1325563"/>
          </a:xfrm>
        </p:spPr>
        <p:txBody>
          <a:bodyPr/>
          <a:lstStyle/>
          <a:p>
            <a:pPr algn="ctr"/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NOT-ANOTHER-DISCLAIMER</a:t>
            </a: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490" y="1825625"/>
            <a:ext cx="10515600" cy="4351338"/>
          </a:xfrm>
        </p:spPr>
        <p:txBody>
          <a:bodyPr/>
          <a:lstStyle/>
          <a:p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We will not include discussions on dedicated repeater</a:t>
            </a:r>
            <a:b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PH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We will focus only on hotspot</a:t>
            </a:r>
          </a:p>
          <a:p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8265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SO WHAT </a:t>
            </a: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IS </a:t>
            </a: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REALLY </a:t>
            </a: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A </a:t>
            </a: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HOTSPOT?</a:t>
            </a: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Its device used in Digital Voice to connect to other internet linked repeater around the world through Brandmeister Network master </a:t>
            </a: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server.</a:t>
            </a:r>
            <a:b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PH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It’s a personal repeater</a:t>
            </a: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b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PH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Most hotspots is powered by </a:t>
            </a:r>
            <a:r>
              <a:rPr lang="en-PH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MMDVM</a:t>
            </a: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 or </a:t>
            </a:r>
            <a:r>
              <a:rPr lang="en-PH" u="sng" dirty="0" smtClean="0">
                <a:latin typeface="Cambria" panose="02040503050406030204" pitchFamily="18" charset="0"/>
                <a:ea typeface="Cambria" panose="02040503050406030204" pitchFamily="18" charset="0"/>
              </a:rPr>
              <a:t>Multi Mode Digital Voice Modem</a:t>
            </a: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PH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Its not required but optional only.</a:t>
            </a: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565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920" y="365125"/>
            <a:ext cx="10515600" cy="1325563"/>
          </a:xfrm>
        </p:spPr>
        <p:txBody>
          <a:bodyPr/>
          <a:lstStyle/>
          <a:p>
            <a:pPr algn="ctr"/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SO WHY GET A HOTSPOT?</a:t>
            </a: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920" y="1825625"/>
            <a:ext cx="10515600" cy="4351338"/>
          </a:xfrm>
        </p:spPr>
        <p:txBody>
          <a:bodyPr/>
          <a:lstStyle/>
          <a:p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When you are located on an area where there is no available DMR repeater</a:t>
            </a:r>
            <a:b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PH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When you are traveling but you still want to contact friends at home</a:t>
            </a:r>
            <a:b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PH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When you want flexibility on your digital voice radio by using </a:t>
            </a:r>
            <a:r>
              <a:rPr lang="en-PH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BrandMeister</a:t>
            </a: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 network</a:t>
            </a:r>
            <a:b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PH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PH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4929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76855"/>
            <a:ext cx="12192000" cy="1325563"/>
          </a:xfrm>
        </p:spPr>
        <p:txBody>
          <a:bodyPr/>
          <a:lstStyle/>
          <a:p>
            <a:pPr algn="ctr"/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YOU MENTION MMDVM? WHAT IS THAT?</a:t>
            </a: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0720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OVERVIEW ON MMDVM</a:t>
            </a: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Stands for Multi Mode Digital Voice Modem</a:t>
            </a:r>
            <a:b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PH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It is developed as an Open Source software</a:t>
            </a:r>
            <a:b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PH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Developed by Jonathan Naylor, G4KLX</a:t>
            </a:r>
            <a:b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It initially support D-Star and DMR, with System Fusion, NXDN and P25 followed later</a:t>
            </a:r>
            <a:b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91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PH" dirty="0">
                <a:latin typeface="Cambria" panose="02040503050406030204" pitchFamily="18" charset="0"/>
                <a:ea typeface="Cambria" panose="02040503050406030204" pitchFamily="18" charset="0"/>
              </a:rPr>
              <a:t>TERMINOLOGIES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PROPRIETARY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is a legal term for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ownership</a:t>
            </a:r>
            <a:b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12.5 kHz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is a bandwidth spacing is a.k.a.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Narrowband</a:t>
            </a:r>
            <a:b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BITSTREAM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is a stream of data in binary form</a:t>
            </a: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PH" dirty="0" smtClean="0"/>
              <a:t>Juan Caser, DW7LFU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67063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OVERVIEW ON MMDVM</a:t>
            </a: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It utilize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power of an ARM processor and a simple analogue interface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board</a:t>
            </a:r>
            <a:b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It is aimed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at the Arduino Due, Teensy 3.1/3.2 and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embed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platforms, the only requirement for the hardware is to be ARM Cortex-M3, M4, or M7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based. Raspberry PI runs of ARM CPU</a:t>
            </a:r>
            <a:b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It is widely used on most homebrew and commercial hotspot</a:t>
            </a:r>
            <a:b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129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  <p:pic>
        <p:nvPicPr>
          <p:cNvPr id="1056" name="Picture 32" descr="https://i1.wp.com/www.va3xpr.net/wp-content/uploads/2013/01/DMR-Assoc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911" y="339523"/>
            <a:ext cx="8778240" cy="591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Image result for but wait there's m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57" y="211679"/>
            <a:ext cx="10967286" cy="616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59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510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PH" sz="8000" dirty="0" smtClean="0">
                <a:latin typeface="Cambria" panose="02040503050406030204" pitchFamily="18" charset="0"/>
                <a:ea typeface="Cambria" panose="02040503050406030204" pitchFamily="18" charset="0"/>
              </a:rPr>
              <a:t>Q &amp; A</a:t>
            </a:r>
            <a:endParaRPr lang="en-PH" sz="8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484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25" y="198120"/>
            <a:ext cx="4705350" cy="47053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670590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</a:t>
            </a:r>
            <a:r>
              <a:rPr lang="en-US" sz="4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and </a:t>
            </a:r>
            <a:r>
              <a:rPr lang="en-US" sz="4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73 DE DW7LFU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5102364"/>
            <a:ext cx="1219200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TG 51578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553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47146"/>
            <a:ext cx="12192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Introduction to Digital Voice Modes</a:t>
            </a:r>
            <a:endParaRPr lang="en-US" sz="4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47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WHAT IS A DIGITAL VOICE MODE?</a:t>
            </a: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Its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 new technique built around analog to digital converters and codecs that sample a voice signal, compress it, and transmit it as a bit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stream</a:t>
            </a:r>
            <a:b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Like other digital media, digital voice offers interference free communications if the radio signal is strong enough to overcome the general noise and interference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level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 smtClean="0"/>
              <a:t>Juan Caser, DW7LFU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6443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OVERVIEW ON DIGITAL </a:t>
            </a:r>
            <a:r>
              <a:rPr lang="en-PH" dirty="0">
                <a:latin typeface="Cambria" panose="02040503050406030204" pitchFamily="18" charset="0"/>
                <a:ea typeface="Cambria" panose="02040503050406030204" pitchFamily="18" charset="0"/>
              </a:rPr>
              <a:t>AMATEUR RADIO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b="1" dirty="0">
                <a:latin typeface="Cambria" panose="02040503050406030204" pitchFamily="18" charset="0"/>
                <a:ea typeface="Cambria" panose="02040503050406030204" pitchFamily="18" charset="0"/>
              </a:rPr>
              <a:t>D-STAR</a:t>
            </a:r>
            <a:r>
              <a:rPr lang="en-PH" dirty="0">
                <a:latin typeface="Cambria" panose="02040503050406030204" pitchFamily="18" charset="0"/>
                <a:ea typeface="Cambria" panose="02040503050406030204" pitchFamily="18" charset="0"/>
              </a:rPr>
              <a:t> or </a:t>
            </a:r>
            <a:r>
              <a:rPr lang="fr-FR" u="sng" dirty="0">
                <a:latin typeface="Cambria" panose="02040503050406030204" pitchFamily="18" charset="0"/>
                <a:ea typeface="Cambria" panose="02040503050406030204" pitchFamily="18" charset="0"/>
              </a:rPr>
              <a:t>Digital Smart Technologies for Amateur </a:t>
            </a:r>
            <a:r>
              <a:rPr lang="fr-FR" u="sng" dirty="0" smtClean="0">
                <a:latin typeface="Cambria" panose="02040503050406030204" pitchFamily="18" charset="0"/>
                <a:ea typeface="Cambria" panose="02040503050406030204" pitchFamily="18" charset="0"/>
              </a:rPr>
              <a:t>Radio</a:t>
            </a:r>
            <a:br>
              <a:rPr lang="fr-FR" u="sng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PH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PH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System Fusion</a:t>
            </a:r>
            <a:br>
              <a:rPr lang="en-PH" b="1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PH" b="1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PH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DMR </a:t>
            </a:r>
            <a:r>
              <a:rPr lang="en-PH" dirty="0" smtClean="0">
                <a:latin typeface="Cambria" panose="02040503050406030204" pitchFamily="18" charset="0"/>
                <a:ea typeface="Cambria" panose="02040503050406030204" pitchFamily="18" charset="0"/>
              </a:rPr>
              <a:t>or </a:t>
            </a:r>
            <a:r>
              <a:rPr lang="en-PH" u="sng" dirty="0" smtClean="0">
                <a:latin typeface="Cambria" panose="02040503050406030204" pitchFamily="18" charset="0"/>
                <a:ea typeface="Cambria" panose="02040503050406030204" pitchFamily="18" charset="0"/>
              </a:rPr>
              <a:t>Digital Amateur Radio</a:t>
            </a: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57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Its an open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standard digital communication protocol established by the Japan Amateur Radio League (JARL).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Design for the Amateur Radio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Service</a:t>
            </a:r>
            <a:b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ICOM is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the only equipment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manufacturer making D-STAR gear. </a:t>
            </a:r>
          </a:p>
          <a:p>
            <a:endParaRPr lang="en-PH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PH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smtClean="0"/>
              <a:t>Juan Caser, DW7LFU</a:t>
            </a:r>
            <a:endParaRPr lang="en-PH"/>
          </a:p>
        </p:txBody>
      </p:sp>
      <p:pic>
        <p:nvPicPr>
          <p:cNvPr id="2050" name="Picture 2" descr="https://sites.google.com/site/memphisdstar/_/rsrc/1496289714068/home/dstar-logo.png?height=193&amp;width=3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62" y="327025"/>
            <a:ext cx="303847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54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1098</Words>
  <Application>Microsoft Office PowerPoint</Application>
  <PresentationFormat>Widescreen</PresentationFormat>
  <Paragraphs>232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</vt:lpstr>
      <vt:lpstr>Office Theme</vt:lpstr>
      <vt:lpstr>PowerPoint Presentation</vt:lpstr>
      <vt:lpstr>DISCLAIMER</vt:lpstr>
      <vt:lpstr>OBJECTIVES</vt:lpstr>
      <vt:lpstr>TERMINOLOGIES</vt:lpstr>
      <vt:lpstr>TERMINOLOGIES</vt:lpstr>
      <vt:lpstr>PowerPoint Presentation</vt:lpstr>
      <vt:lpstr>WHAT IS A DIGITAL VOICE MODE?</vt:lpstr>
      <vt:lpstr>OVERVIEW ON DIGITAL AMATEUR RADIO</vt:lpstr>
      <vt:lpstr>PowerPoint Presentation</vt:lpstr>
      <vt:lpstr>PowerPoint Presentation</vt:lpstr>
      <vt:lpstr>PowerPoint Presentation</vt:lpstr>
      <vt:lpstr>TECH SPEC COMPARISON</vt:lpstr>
      <vt:lpstr>Q &amp; A</vt:lpstr>
      <vt:lpstr>PowerPoint Presentation</vt:lpstr>
      <vt:lpstr>WHAT IS DMR?</vt:lpstr>
      <vt:lpstr>WHY WAS IT CREATED?</vt:lpstr>
      <vt:lpstr>THE BAD, THE GOOD AND THE UGLY</vt:lpstr>
      <vt:lpstr>THE BAD, TIER I</vt:lpstr>
      <vt:lpstr>PowerPoint Presentation</vt:lpstr>
      <vt:lpstr>THE GOOD, TIER II</vt:lpstr>
      <vt:lpstr>PowerPoint Presentation</vt:lpstr>
      <vt:lpstr>THE UGLY, TIER III</vt:lpstr>
      <vt:lpstr>PowerPoint Presentation</vt:lpstr>
      <vt:lpstr>SO HOW DOES DMR WORKS?</vt:lpstr>
      <vt:lpstr>PowerPoint Presentation</vt:lpstr>
      <vt:lpstr>ANALOG VS DMR TDMA</vt:lpstr>
      <vt:lpstr>BENEFITS OF DMR</vt:lpstr>
      <vt:lpstr>BENEFITS OF DMR</vt:lpstr>
      <vt:lpstr>PowerPoint Presentation</vt:lpstr>
      <vt:lpstr>BENEFITS OF DMR</vt:lpstr>
      <vt:lpstr>BENEFITS OF DMR</vt:lpstr>
      <vt:lpstr>BENEFITS OF DMR</vt:lpstr>
      <vt:lpstr>QUESTION</vt:lpstr>
      <vt:lpstr>ANSWER</vt:lpstr>
      <vt:lpstr>HOW TO GET STARTED?</vt:lpstr>
      <vt:lpstr>Q &amp; A</vt:lpstr>
      <vt:lpstr>PowerPoint Presentation</vt:lpstr>
      <vt:lpstr>PowerPoint Presentation</vt:lpstr>
      <vt:lpstr>BRANDMEISTER NETWORK?</vt:lpstr>
      <vt:lpstr>BRANDMEISTER NETWORK?</vt:lpstr>
      <vt:lpstr>BRANDMEISTER NETWORK?</vt:lpstr>
      <vt:lpstr>BRANDMEISTER NETWORK</vt:lpstr>
      <vt:lpstr>SO HOW CAN I CONNECT TO BRANDMEISTER?</vt:lpstr>
      <vt:lpstr>PowerPoint Presentation</vt:lpstr>
      <vt:lpstr>NOT-ANOTHER-DISCLAIMER</vt:lpstr>
      <vt:lpstr>SO WHAT IS REALLY A HOTSPOT?</vt:lpstr>
      <vt:lpstr>SO WHY GET A HOTSPOT?</vt:lpstr>
      <vt:lpstr>YOU MENTION MMDVM? WHAT IS THAT?</vt:lpstr>
      <vt:lpstr>OVERVIEW ON MMDVM</vt:lpstr>
      <vt:lpstr>OVERVIEW ON MMDVM</vt:lpstr>
      <vt:lpstr>PowerPoint Presentation</vt:lpstr>
      <vt:lpstr>Q &amp; 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</dc:creator>
  <cp:lastModifiedBy>Juan</cp:lastModifiedBy>
  <cp:revision>223</cp:revision>
  <dcterms:created xsi:type="dcterms:W3CDTF">2018-07-22T12:59:09Z</dcterms:created>
  <dcterms:modified xsi:type="dcterms:W3CDTF">2018-07-23T14:57:49Z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